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3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3" r:id="rId1"/>
  </p:sldMasterIdLst>
  <p:notesMasterIdLst>
    <p:notesMasterId r:id="rId41"/>
  </p:notesMasterIdLst>
  <p:sldIdLst>
    <p:sldId id="256" r:id="rId2"/>
    <p:sldId id="257" r:id="rId3"/>
    <p:sldId id="285" r:id="rId4"/>
    <p:sldId id="287" r:id="rId5"/>
    <p:sldId id="288" r:id="rId6"/>
    <p:sldId id="289" r:id="rId7"/>
    <p:sldId id="286" r:id="rId8"/>
    <p:sldId id="290" r:id="rId9"/>
    <p:sldId id="291" r:id="rId10"/>
    <p:sldId id="338" r:id="rId11"/>
    <p:sldId id="292" r:id="rId12"/>
    <p:sldId id="293" r:id="rId13"/>
    <p:sldId id="294" r:id="rId14"/>
    <p:sldId id="295" r:id="rId15"/>
    <p:sldId id="340" r:id="rId16"/>
    <p:sldId id="296" r:id="rId17"/>
    <p:sldId id="283" r:id="rId18"/>
    <p:sldId id="258" r:id="rId19"/>
    <p:sldId id="284" r:id="rId20"/>
    <p:sldId id="262" r:id="rId21"/>
    <p:sldId id="263" r:id="rId22"/>
    <p:sldId id="267" r:id="rId23"/>
    <p:sldId id="268" r:id="rId24"/>
    <p:sldId id="270" r:id="rId25"/>
    <p:sldId id="314" r:id="rId26"/>
    <p:sldId id="315" r:id="rId27"/>
    <p:sldId id="316" r:id="rId28"/>
    <p:sldId id="317" r:id="rId29"/>
    <p:sldId id="318" r:id="rId30"/>
    <p:sldId id="319" r:id="rId31"/>
    <p:sldId id="320" r:id="rId32"/>
    <p:sldId id="321" r:id="rId33"/>
    <p:sldId id="322" r:id="rId34"/>
    <p:sldId id="323" r:id="rId35"/>
    <p:sldId id="324" r:id="rId36"/>
    <p:sldId id="325" r:id="rId37"/>
    <p:sldId id="326" r:id="rId38"/>
    <p:sldId id="329" r:id="rId39"/>
    <p:sldId id="330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47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48" Type="http://schemas.openxmlformats.org/officeDocument/2006/relationships/customXml" Target="../customXml/item3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1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E91186E-1884-48E8-8528-1C89690C7A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2220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60132532-7378-49A2-BA16-122B731D4C6E}" type="slidenum">
              <a:rPr lang="en-US" altLang="en-US">
                <a:latin typeface="Arial" charset="0"/>
              </a:rPr>
              <a:pPr/>
              <a:t>1</a:t>
            </a:fld>
            <a:endParaRPr lang="en-US" altLang="en-US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A47482E5-0FA4-4E5C-8E5A-A406710DA293}" type="slidenum">
              <a:rPr lang="en-US" altLang="en-US">
                <a:latin typeface="Arial" charset="0"/>
              </a:rPr>
              <a:pPr/>
              <a:t>20</a:t>
            </a:fld>
            <a:endParaRPr lang="en-US" altLang="en-US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D5B244FE-89D9-4A84-81F7-65818667964D}" type="slidenum">
              <a:rPr lang="en-US" altLang="en-US">
                <a:latin typeface="Arial" charset="0"/>
              </a:rPr>
              <a:pPr/>
              <a:t>21</a:t>
            </a:fld>
            <a:endParaRPr lang="en-US" altLang="en-US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4FAADBA2-A35F-4EDF-BBC4-C809671FD1C3}" type="slidenum">
              <a:rPr lang="en-US" altLang="en-US">
                <a:latin typeface="Arial" charset="0"/>
              </a:rPr>
              <a:pPr/>
              <a:t>22</a:t>
            </a:fld>
            <a:endParaRPr lang="en-US" altLang="en-US">
              <a:latin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A1D48F5C-D45F-400E-8FB0-8143ABFDEA87}" type="slidenum">
              <a:rPr lang="en-US" altLang="en-US">
                <a:latin typeface="Arial" charset="0"/>
              </a:rPr>
              <a:pPr/>
              <a:t>23</a:t>
            </a:fld>
            <a:endParaRPr lang="en-US" altLang="en-US"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538B96D4-CB47-4993-BFB3-B895E0D84378}" type="slidenum">
              <a:rPr lang="en-US" altLang="en-US">
                <a:latin typeface="Arial" charset="0"/>
              </a:rPr>
              <a:pPr/>
              <a:t>24</a:t>
            </a:fld>
            <a:endParaRPr lang="en-US" altLang="en-US"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86CCBD-DB9B-4EEC-A021-70C5DDB6940A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4AB783-2A94-4328-80B3-6E436F1AB8DC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EF4697-2EB4-4C19-8E2E-E36762DF6F39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25380A-5AC2-4307-BF4C-A83FFFF3E0A4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BEC715-6E4B-402C-86D7-463F00A8E2F8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08800020-5F12-4028-A045-BE3D0428BF38}" type="slidenum">
              <a:rPr lang="en-US" altLang="en-US">
                <a:latin typeface="Arial" charset="0"/>
              </a:rPr>
              <a:pPr/>
              <a:t>2</a:t>
            </a:fld>
            <a:endParaRPr lang="en-US" altLang="en-US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FE95C3-DB57-4CD8-B285-25C2071D0CB2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Source image distance</a:t>
            </a:r>
          </a:p>
          <a:p>
            <a:r>
              <a:rPr lang="en-US" altLang="en-US"/>
              <a:t>If no mark on the tube housing, divide the tube housing end cap into fourths.  Use the bottom fourth as the focal spot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F283DD-74BA-49A2-BD97-C435929AD5EE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531E01-9452-4B41-98A7-CC1E19038160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96FFA1-964E-4B8F-9705-48BFBE82D6AD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40506539-A6E5-42BC-93E2-A56706BC34D6}" type="slidenum">
              <a:rPr lang="en-US" altLang="en-US">
                <a:latin typeface="Arial" charset="0"/>
              </a:rPr>
              <a:pPr/>
              <a:t>4</a:t>
            </a:fld>
            <a:endParaRPr lang="en-US" altLang="en-US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5478F420-0741-4A67-9EAC-06D6D6BE0D09}" type="slidenum">
              <a:rPr lang="en-US" altLang="en-US">
                <a:latin typeface="Arial" charset="0"/>
              </a:rPr>
              <a:pPr/>
              <a:t>5</a:t>
            </a:fld>
            <a:endParaRPr lang="en-US" altLang="en-US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D01A361A-5D1D-4D77-903F-E955A9744775}" type="slidenum">
              <a:rPr lang="en-US" altLang="en-US">
                <a:latin typeface="Arial" charset="0"/>
              </a:rPr>
              <a:pPr/>
              <a:t>6</a:t>
            </a:fld>
            <a:endParaRPr lang="en-US" altLang="en-US"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81B32B86-3F44-4E14-A43E-EBF236C054F5}" type="slidenum">
              <a:rPr lang="en-US" altLang="en-US">
                <a:latin typeface="Arial" charset="0"/>
              </a:rPr>
              <a:pPr/>
              <a:t>7</a:t>
            </a:fld>
            <a:endParaRPr lang="en-US" altLang="en-US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A1D21DBB-CFCB-43CA-B5B6-6649BDD01301}" type="slidenum">
              <a:rPr lang="en-US" altLang="en-US">
                <a:latin typeface="Arial" charset="0"/>
              </a:rPr>
              <a:pPr/>
              <a:t>9</a:t>
            </a:fld>
            <a:endParaRPr lang="en-US" altLang="en-US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B1F06D07-FA13-4731-97EC-1C329FC179A4}" type="slidenum">
              <a:rPr lang="en-US" altLang="en-US">
                <a:latin typeface="Arial" charset="0"/>
              </a:rPr>
              <a:pPr/>
              <a:t>18</a:t>
            </a:fld>
            <a:endParaRPr lang="en-US" altLang="en-US"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53A0D7C1-A786-44E2-81A6-4BA894D92A4C}" type="slidenum">
              <a:rPr lang="en-US" altLang="en-US">
                <a:latin typeface="Arial" charset="0"/>
              </a:rPr>
              <a:pPr/>
              <a:t>19</a:t>
            </a:fld>
            <a:endParaRPr lang="en-US" altLang="en-US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7A8C71-4106-4CC8-B7F1-E94E751300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79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77696-7454-4554-8817-82B514F9148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945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F3D12-F13D-4B93-B193-B9DA769B439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14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12DD4-2B8B-4593-B0A2-549160CD446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371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8C0AB-0DD8-471F-B96B-EAFCC9EE5FC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37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84FB89-CC9F-4FFE-ACFC-8875D0B1446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256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95648-B207-4111-A733-B3F999E3BCD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830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2E976C-9E0E-4C39-B20C-1514943CD79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760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A2984C-FDC4-4360-B02A-9343CF099FE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046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03735-4302-4223-A9D8-2D08E748333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02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FBD09-52CB-4FAF-BADF-131606A84B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02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196540-B1F6-4DB3-8C8B-A609F40FB6B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997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Artifacts and Errors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R="0"/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 leak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of film fog</a:t>
            </a:r>
          </a:p>
          <a:p>
            <a:r>
              <a:rPr lang="en-US" dirty="0" smtClean="0"/>
              <a:t>Looks black, usually focal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4119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 artifacts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Magnification</a:t>
            </a:r>
          </a:p>
          <a:p>
            <a:r>
              <a:rPr lang="en-US" dirty="0" smtClean="0"/>
              <a:t>Distortion</a:t>
            </a:r>
          </a:p>
          <a:p>
            <a:r>
              <a:rPr lang="en-US" dirty="0" smtClean="0"/>
              <a:t>Grid cutoff</a:t>
            </a:r>
          </a:p>
          <a:p>
            <a:r>
              <a:rPr lang="en-US" dirty="0" smtClean="0"/>
              <a:t>Patient rotation</a:t>
            </a:r>
          </a:p>
          <a:p>
            <a:r>
              <a:rPr lang="en-US" dirty="0" smtClean="0"/>
              <a:t>Cassette upside down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7001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agnification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closer to film</a:t>
            </a:r>
            <a:endParaRPr lang="en-US" dirty="0"/>
          </a:p>
          <a:p>
            <a:r>
              <a:rPr lang="en-US" dirty="0" smtClean="0"/>
              <a:t>Patient farther away from film</a:t>
            </a:r>
          </a:p>
        </p:txBody>
      </p:sp>
    </p:spTree>
    <p:extLst>
      <p:ext uri="{BB962C8B-B14F-4D97-AF65-F5344CB8AC3E}">
        <p14:creationId xmlns:p14="http://schemas.microsoft.com/office/powerpoint/2010/main" val="1745012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Distortion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is not parallel to film</a:t>
            </a:r>
          </a:p>
        </p:txBody>
      </p:sp>
    </p:spTree>
    <p:extLst>
      <p:ext uri="{BB962C8B-B14F-4D97-AF65-F5344CB8AC3E}">
        <p14:creationId xmlns:p14="http://schemas.microsoft.com/office/powerpoint/2010/main" val="3716355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cutoff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of a grid</a:t>
            </a:r>
          </a:p>
          <a:p>
            <a:r>
              <a:rPr lang="en-US" dirty="0" smtClean="0"/>
              <a:t>If not centered the more of the primary beam is absorbed</a:t>
            </a:r>
          </a:p>
        </p:txBody>
      </p:sp>
    </p:spTree>
    <p:extLst>
      <p:ext uri="{BB962C8B-B14F-4D97-AF65-F5344CB8AC3E}">
        <p14:creationId xmlns:p14="http://schemas.microsoft.com/office/powerpoint/2010/main" val="636627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rotation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of distortion</a:t>
            </a:r>
          </a:p>
        </p:txBody>
      </p:sp>
    </p:spTree>
    <p:extLst>
      <p:ext uri="{BB962C8B-B14F-4D97-AF65-F5344CB8AC3E}">
        <p14:creationId xmlns:p14="http://schemas.microsoft.com/office/powerpoint/2010/main" val="3840180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Cassette upside down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Obvious how this happens</a:t>
            </a:r>
          </a:p>
        </p:txBody>
      </p:sp>
    </p:spTree>
    <p:extLst>
      <p:ext uri="{BB962C8B-B14F-4D97-AF65-F5344CB8AC3E}">
        <p14:creationId xmlns:p14="http://schemas.microsoft.com/office/powerpoint/2010/main" val="1299083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 artifacts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</a:p>
          <a:p>
            <a:r>
              <a:rPr lang="en-US" dirty="0" smtClean="0"/>
              <a:t>Double exposure</a:t>
            </a:r>
          </a:p>
          <a:p>
            <a:r>
              <a:rPr lang="en-US" dirty="0" smtClean="0"/>
              <a:t>Overexposure</a:t>
            </a:r>
          </a:p>
          <a:p>
            <a:r>
              <a:rPr lang="en-US" dirty="0" smtClean="0"/>
              <a:t>Underexposure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378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altLang="en-US" dirty="0"/>
          </a:p>
        </p:txBody>
      </p:sp>
      <p:sp>
        <p:nvSpPr>
          <p:cNvPr id="11266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Motion</a:t>
            </a:r>
          </a:p>
          <a:p>
            <a:pPr lvl="1"/>
            <a:r>
              <a:rPr lang="en-US" altLang="en-US" dirty="0" smtClean="0"/>
              <a:t>Blurry image</a:t>
            </a:r>
          </a:p>
          <a:p>
            <a:pPr lvl="1"/>
            <a:r>
              <a:rPr lang="en-US" altLang="en-US" dirty="0" smtClean="0"/>
              <a:t>Prevention</a:t>
            </a:r>
          </a:p>
          <a:p>
            <a:pPr lvl="2"/>
            <a:r>
              <a:rPr lang="en-US" altLang="en-US" dirty="0" smtClean="0"/>
              <a:t>Sedation or better restraint</a:t>
            </a:r>
          </a:p>
          <a:p>
            <a:pPr lvl="2"/>
            <a:r>
              <a:rPr lang="en-US" altLang="en-US" dirty="0" smtClean="0"/>
              <a:t>Closing mouth to prevent panting</a:t>
            </a:r>
          </a:p>
          <a:p>
            <a:pPr lvl="2"/>
            <a:r>
              <a:rPr lang="en-US" altLang="en-US" dirty="0" smtClean="0"/>
              <a:t>Faster time</a:t>
            </a:r>
          </a:p>
          <a:p>
            <a:pPr lvl="2">
              <a:buFont typeface="Arial" charset="0"/>
              <a:buNone/>
            </a:pPr>
            <a:endParaRPr lang="en-US" altLang="en-US" dirty="0" smtClean="0"/>
          </a:p>
          <a:p>
            <a:pPr lvl="2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altLang="en-US" dirty="0"/>
          </a:p>
        </p:txBody>
      </p:sp>
      <p:sp>
        <p:nvSpPr>
          <p:cNvPr id="13314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Double exposure</a:t>
            </a:r>
          </a:p>
          <a:p>
            <a:pPr lvl="1"/>
            <a:r>
              <a:rPr lang="en-US" altLang="en-US" dirty="0" smtClean="0"/>
              <a:t>Appears as blurred image</a:t>
            </a:r>
          </a:p>
          <a:p>
            <a:pPr lvl="1"/>
            <a:r>
              <a:rPr lang="en-US" altLang="en-US" dirty="0" smtClean="0"/>
              <a:t>2 identical images superimposed</a:t>
            </a:r>
          </a:p>
          <a:p>
            <a:pPr lvl="1"/>
            <a:r>
              <a:rPr lang="en-US" altLang="en-US" dirty="0" smtClean="0"/>
              <a:t>Pushed exposure button twice</a:t>
            </a:r>
          </a:p>
          <a:p>
            <a:pPr lvl="1"/>
            <a:r>
              <a:rPr lang="en-US" altLang="en-US" dirty="0" smtClean="0"/>
              <a:t>Forgot to change cassette between exposures</a:t>
            </a:r>
          </a:p>
          <a:p>
            <a:pPr lvl="1"/>
            <a:r>
              <a:rPr lang="en-US" altLang="en-US" dirty="0" smtClean="0"/>
              <a:t>Prevention</a:t>
            </a:r>
          </a:p>
          <a:p>
            <a:pPr lvl="2"/>
            <a:r>
              <a:rPr lang="en-US" altLang="en-US" dirty="0" smtClean="0"/>
              <a:t>Push button only once</a:t>
            </a:r>
            <a:endParaRPr lang="en-US" altLang="en-US" dirty="0"/>
          </a:p>
          <a:p>
            <a:pPr lvl="2"/>
            <a:r>
              <a:rPr lang="en-US" altLang="en-US" dirty="0" smtClean="0"/>
              <a:t>Change cassettes</a:t>
            </a:r>
          </a:p>
        </p:txBody>
      </p:sp>
    </p:spTree>
    <p:extLst>
      <p:ext uri="{BB962C8B-B14F-4D97-AF65-F5344CB8AC3E}">
        <p14:creationId xmlns:p14="http://schemas.microsoft.com/office/powerpoint/2010/main" val="392418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Artifact</a:t>
            </a:r>
          </a:p>
        </p:txBody>
      </p:sp>
      <p:sp>
        <p:nvSpPr>
          <p:cNvPr id="10242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Any opacity that doesn’t correspond to an actual anatomic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 smtClean="0"/>
              <a:t>Other Types </a:t>
            </a:r>
            <a:r>
              <a:rPr lang="en-US" altLang="en-US" dirty="0"/>
              <a:t>of </a:t>
            </a:r>
            <a:r>
              <a:rPr lang="en-US" altLang="en-US" dirty="0" smtClean="0"/>
              <a:t>Artifacts</a:t>
            </a:r>
            <a:endParaRPr lang="en-US" altLang="en-US" dirty="0"/>
          </a:p>
        </p:txBody>
      </p:sp>
      <p:sp>
        <p:nvSpPr>
          <p:cNvPr id="15362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Wet </a:t>
            </a:r>
            <a:r>
              <a:rPr lang="en-US" altLang="en-US" dirty="0" err="1" smtClean="0"/>
              <a:t>haircoat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 smtClean="0"/>
              <a:t>Other Types </a:t>
            </a:r>
            <a:r>
              <a:rPr lang="en-US" altLang="en-US" dirty="0"/>
              <a:t>of </a:t>
            </a:r>
            <a:r>
              <a:rPr lang="en-US" altLang="en-US" dirty="0" smtClean="0"/>
              <a:t>Artifacts</a:t>
            </a:r>
            <a:endParaRPr lang="en-US" altLang="en-US" dirty="0"/>
          </a:p>
        </p:txBody>
      </p:sp>
      <p:sp>
        <p:nvSpPr>
          <p:cNvPr id="16386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Folded film in cassette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 smtClean="0"/>
              <a:t>Other Types </a:t>
            </a:r>
            <a:r>
              <a:rPr lang="en-US" altLang="en-US" dirty="0"/>
              <a:t>of </a:t>
            </a:r>
            <a:r>
              <a:rPr lang="en-US" altLang="en-US" dirty="0" smtClean="0"/>
              <a:t>Artifacts</a:t>
            </a:r>
            <a:endParaRPr lang="en-US" altLang="en-US" dirty="0"/>
          </a:p>
        </p:txBody>
      </p:sp>
      <p:sp>
        <p:nvSpPr>
          <p:cNvPr id="20482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Contrast media on table, patient, cassette etc.</a:t>
            </a:r>
          </a:p>
          <a:p>
            <a:pPr marL="630238" lvl="2" indent="0"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 smtClean="0"/>
              <a:t>Other Types </a:t>
            </a:r>
            <a:r>
              <a:rPr lang="en-US" altLang="en-US" dirty="0"/>
              <a:t>of </a:t>
            </a:r>
            <a:r>
              <a:rPr lang="en-US" altLang="en-US" dirty="0" smtClean="0"/>
              <a:t>Artifacts</a:t>
            </a:r>
            <a:endParaRPr lang="en-US" altLang="en-US" dirty="0"/>
          </a:p>
        </p:txBody>
      </p:sp>
      <p:sp>
        <p:nvSpPr>
          <p:cNvPr id="21506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Portion of Film Unexposed</a:t>
            </a:r>
          </a:p>
          <a:p>
            <a:pPr lvl="1"/>
            <a:r>
              <a:rPr lang="en-US" altLang="en-US" smtClean="0"/>
              <a:t>Causes</a:t>
            </a:r>
          </a:p>
          <a:p>
            <a:pPr lvl="2"/>
            <a:r>
              <a:rPr lang="en-US" altLang="en-US" smtClean="0"/>
              <a:t>Collimation</a:t>
            </a:r>
          </a:p>
          <a:p>
            <a:pPr lvl="2"/>
            <a:r>
              <a:rPr lang="en-US" altLang="en-US" smtClean="0"/>
              <a:t>Lead shield</a:t>
            </a:r>
          </a:p>
          <a:p>
            <a:pPr lvl="2"/>
            <a:r>
              <a:rPr lang="en-US" altLang="en-US" smtClean="0"/>
              <a:t>Central x-ray beam not perpendicular to cassette</a:t>
            </a:r>
          </a:p>
          <a:p>
            <a:pPr lvl="2"/>
            <a:r>
              <a:rPr lang="en-US" altLang="en-US" smtClean="0"/>
              <a:t>Cassette not directly under beam (buckey tray not pushed in)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 smtClean="0"/>
              <a:t>Other Types </a:t>
            </a:r>
            <a:r>
              <a:rPr lang="en-US" altLang="en-US" dirty="0"/>
              <a:t>of </a:t>
            </a:r>
            <a:r>
              <a:rPr lang="en-US" altLang="en-US" dirty="0" smtClean="0"/>
              <a:t>Artifacts</a:t>
            </a:r>
            <a:endParaRPr lang="en-US" altLang="en-US" dirty="0"/>
          </a:p>
        </p:txBody>
      </p:sp>
      <p:sp>
        <p:nvSpPr>
          <p:cNvPr id="23554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White Dots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altLang="en-US" sz="4000" dirty="0" smtClean="0"/>
              <a:t>Quality Control</a:t>
            </a:r>
            <a:endParaRPr lang="en-US" alt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3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Quality C</a:t>
            </a:r>
            <a:r>
              <a:rPr lang="en-US" altLang="en-US" dirty="0" smtClean="0"/>
              <a:t>ontrol </a:t>
            </a:r>
            <a:r>
              <a:rPr lang="en-US" altLang="en-US" dirty="0"/>
              <a:t>Program</a:t>
            </a:r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Preventative </a:t>
            </a:r>
            <a:r>
              <a:rPr lang="en-US" altLang="en-US" dirty="0" smtClean="0"/>
              <a:t>maintenance</a:t>
            </a:r>
            <a:endParaRPr lang="en-US" altLang="en-US" dirty="0"/>
          </a:p>
          <a:p>
            <a:r>
              <a:rPr lang="en-US" altLang="en-US" dirty="0"/>
              <a:t>Equipment calibration</a:t>
            </a:r>
          </a:p>
          <a:p>
            <a:r>
              <a:rPr lang="en-US" altLang="en-US" dirty="0"/>
              <a:t>In-service education</a:t>
            </a:r>
          </a:p>
          <a:p>
            <a:r>
              <a:rPr lang="en-US" altLang="en-US" dirty="0"/>
              <a:t>Evaluation of new products</a:t>
            </a:r>
          </a:p>
        </p:txBody>
      </p:sp>
    </p:spTree>
    <p:extLst>
      <p:ext uri="{BB962C8B-B14F-4D97-AF65-F5344CB8AC3E}">
        <p14:creationId xmlns:p14="http://schemas.microsoft.com/office/powerpoint/2010/main" val="57134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Purpose</a:t>
            </a:r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Provides way to minimize dose of radiation</a:t>
            </a:r>
          </a:p>
          <a:p>
            <a:r>
              <a:rPr lang="en-US" altLang="en-US"/>
              <a:t>Creates the production of quality radiographs</a:t>
            </a:r>
          </a:p>
          <a:p>
            <a:r>
              <a:rPr lang="en-US" altLang="en-US"/>
              <a:t>Its use leads to a decreased number of repeated films</a:t>
            </a:r>
          </a:p>
        </p:txBody>
      </p:sp>
    </p:spTree>
    <p:extLst>
      <p:ext uri="{BB962C8B-B14F-4D97-AF65-F5344CB8AC3E}">
        <p14:creationId xmlns:p14="http://schemas.microsoft.com/office/powerpoint/2010/main" val="7352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QC in Veterinary Radiology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Want to minimize exposure of assistants, not as concerned about the patients</a:t>
            </a:r>
          </a:p>
          <a:p>
            <a:r>
              <a:rPr lang="en-US" altLang="en-US" sz="2800"/>
              <a:t>Vet Tech major part of QC program</a:t>
            </a:r>
          </a:p>
          <a:p>
            <a:pPr lvl="1"/>
            <a:r>
              <a:rPr lang="en-US" altLang="en-US" sz="2400"/>
              <a:t>Perform tests</a:t>
            </a:r>
          </a:p>
          <a:p>
            <a:pPr lvl="1"/>
            <a:r>
              <a:rPr lang="en-US" altLang="en-US" sz="2400"/>
              <a:t>Interpret the data</a:t>
            </a:r>
          </a:p>
          <a:p>
            <a:pPr lvl="1"/>
            <a:r>
              <a:rPr lang="en-US" altLang="en-US" sz="2400"/>
              <a:t>Keep records</a:t>
            </a:r>
          </a:p>
          <a:p>
            <a:r>
              <a:rPr lang="en-US" altLang="en-US" sz="2800"/>
              <a:t>The data collected is objective, not based on opinion or personal preference for image contrast and quality</a:t>
            </a:r>
          </a:p>
        </p:txBody>
      </p:sp>
    </p:spTree>
    <p:extLst>
      <p:ext uri="{BB962C8B-B14F-4D97-AF65-F5344CB8AC3E}">
        <p14:creationId xmlns:p14="http://schemas.microsoft.com/office/powerpoint/2010/main" val="277728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Equipment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marL="109537" indent="0">
              <a:lnSpc>
                <a:spcPct val="80000"/>
              </a:lnSpc>
              <a:buNone/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/>
              <a:t>Folder for </a:t>
            </a:r>
            <a:r>
              <a:rPr lang="en-US" altLang="en-US" sz="2800" dirty="0" smtClean="0"/>
              <a:t>records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Measuring tape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/>
              <a:t>Thermometer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Nine pennies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Carpenters level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Screen-film contact mesh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endParaRPr lang="en-US" altLang="en-US" sz="2800" dirty="0"/>
          </a:p>
        </p:txBody>
      </p:sp>
      <p:pic>
        <p:nvPicPr>
          <p:cNvPr id="6148" name="Picture 4" descr="56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764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07-608_200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962400"/>
            <a:ext cx="259080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61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Film storage and handling artifacts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Pressure/crescents</a:t>
            </a:r>
          </a:p>
          <a:p>
            <a:r>
              <a:rPr lang="en-US" dirty="0" smtClean="0"/>
              <a:t>Scratches</a:t>
            </a:r>
          </a:p>
          <a:p>
            <a:r>
              <a:rPr lang="en-US" dirty="0" smtClean="0"/>
              <a:t>Fingerprints</a:t>
            </a:r>
          </a:p>
          <a:p>
            <a:r>
              <a:rPr lang="en-US" dirty="0" smtClean="0"/>
              <a:t>Static</a:t>
            </a:r>
          </a:p>
          <a:p>
            <a:r>
              <a:rPr lang="en-US" dirty="0" smtClean="0"/>
              <a:t>Material in cassette</a:t>
            </a:r>
          </a:p>
          <a:p>
            <a:r>
              <a:rPr lang="en-US" dirty="0" smtClean="0"/>
              <a:t>Fog</a:t>
            </a:r>
          </a:p>
        </p:txBody>
      </p:sp>
    </p:spTree>
    <p:extLst>
      <p:ext uri="{BB962C8B-B14F-4D97-AF65-F5344CB8AC3E}">
        <p14:creationId xmlns:p14="http://schemas.microsoft.com/office/powerpoint/2010/main" val="13361011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SID-source image distance</a:t>
            </a:r>
            <a:endParaRPr lang="en-US" altLang="en-US" dirty="0"/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Measure from focal spot on tube housing to tabletop.</a:t>
            </a:r>
          </a:p>
          <a:p>
            <a:r>
              <a:rPr lang="en-US" altLang="en-US" dirty="0"/>
              <a:t>Measure from table top to top of cassette in the </a:t>
            </a:r>
            <a:r>
              <a:rPr lang="en-US" altLang="en-US" dirty="0" err="1"/>
              <a:t>bucky</a:t>
            </a:r>
            <a:r>
              <a:rPr lang="en-US" altLang="en-US" dirty="0"/>
              <a:t> tray</a:t>
            </a:r>
          </a:p>
          <a:p>
            <a:r>
              <a:rPr lang="en-US" altLang="en-US" dirty="0"/>
              <a:t>Add measurements </a:t>
            </a:r>
            <a:r>
              <a:rPr lang="en-US" altLang="en-US" dirty="0" smtClean="0"/>
              <a:t>together</a:t>
            </a:r>
          </a:p>
          <a:p>
            <a:r>
              <a:rPr lang="en-US" altLang="en-US" dirty="0" smtClean="0"/>
              <a:t>Sometimes referred to as FFD – film focal distance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589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Perpendicularity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/>
              <a:t>To ensure the x-ray beam is properly centered, be sure the tube stand, collimator and x-ray tube are perpendicular and properly aligned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Use the level to confirm that the tube is level and parallel to the table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Stand at the end of the table and look at the tube, collimator and tube stand.  Verify they are perpendicular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Stand alongside the table and verify the same info.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Adjust as needed</a:t>
            </a:r>
          </a:p>
        </p:txBody>
      </p:sp>
    </p:spTree>
    <p:extLst>
      <p:ext uri="{BB962C8B-B14F-4D97-AF65-F5344CB8AC3E}">
        <p14:creationId xmlns:p14="http://schemas.microsoft.com/office/powerpoint/2010/main" val="366729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X-ray Apparatus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Tube/Table Locks</a:t>
            </a:r>
          </a:p>
          <a:p>
            <a:r>
              <a:rPr lang="en-US" altLang="en-US" dirty="0" smtClean="0"/>
              <a:t>X-ray </a:t>
            </a:r>
            <a:r>
              <a:rPr lang="en-US" altLang="en-US" dirty="0"/>
              <a:t>field </a:t>
            </a:r>
            <a:r>
              <a:rPr lang="en-US" altLang="en-US" dirty="0" smtClean="0"/>
              <a:t>light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61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X-ray Apparatus Cont.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To ensure the light field determined by the collimator dials is </a:t>
            </a:r>
            <a:r>
              <a:rPr lang="en-US" altLang="en-US" dirty="0" smtClean="0"/>
              <a:t>accurate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64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X-ray Apparatus Cont.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Angulation indictor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Place carpenters level on the tabletop (it should be level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Place the carpenters level on the bottom of the collimator (also should be level)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Rotate x-ray tube 15 degrees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Using protractor measure degree of angulation *should also be 15 degrees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Repeat at 30 and 45 degrees</a:t>
            </a:r>
          </a:p>
          <a:p>
            <a:pPr lvl="1">
              <a:lnSpc>
                <a:spcPct val="80000"/>
              </a:lnSpc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76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Viewbox Uniformity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Clean view </a:t>
            </a:r>
            <a:r>
              <a:rPr lang="en-US" altLang="en-US" dirty="0" smtClean="0"/>
              <a:t>box</a:t>
            </a:r>
          </a:p>
          <a:p>
            <a:r>
              <a:rPr lang="en-US" altLang="en-US" dirty="0" smtClean="0"/>
              <a:t>If super dirty the spots could mislead interpretation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823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Light Field/X-ray Field Alignment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Center x-ray tube over table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Set SID to 40 inches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Put cassette in </a:t>
            </a:r>
            <a:r>
              <a:rPr lang="en-US" altLang="en-US" sz="2800" dirty="0" err="1"/>
              <a:t>bucky</a:t>
            </a:r>
            <a:r>
              <a:rPr lang="en-US" altLang="en-US" sz="2800" dirty="0"/>
              <a:t> tray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Set collimator field indicators at a field that is approximately 6 x 8 inches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Turn collimator light </a:t>
            </a:r>
            <a:r>
              <a:rPr lang="en-US" altLang="en-US" sz="2800" dirty="0" smtClean="0"/>
              <a:t>on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9 penny collimation test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5514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Screen-Film Contact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762000" y="1447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9049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Calibration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Should be at least annually</a:t>
            </a:r>
          </a:p>
          <a:p>
            <a:pPr lvl="1"/>
            <a:r>
              <a:rPr lang="en-US" altLang="en-US"/>
              <a:t>kVp</a:t>
            </a:r>
          </a:p>
          <a:p>
            <a:pPr lvl="1"/>
            <a:r>
              <a:rPr lang="en-US" altLang="en-US"/>
              <a:t>mA</a:t>
            </a:r>
          </a:p>
          <a:p>
            <a:pPr lvl="1"/>
            <a:r>
              <a:rPr lang="en-US" altLang="en-US"/>
              <a:t>Timer</a:t>
            </a:r>
          </a:p>
          <a:p>
            <a:pPr lvl="1"/>
            <a:r>
              <a:rPr lang="en-US" altLang="en-US"/>
              <a:t>Filtration</a:t>
            </a:r>
          </a:p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32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Darkroom QC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Needs to be clean</a:t>
            </a:r>
          </a:p>
          <a:p>
            <a:r>
              <a:rPr lang="en-US" altLang="en-US" dirty="0"/>
              <a:t>Check for light leaks</a:t>
            </a:r>
          </a:p>
          <a:p>
            <a:r>
              <a:rPr lang="en-US" altLang="en-US" dirty="0"/>
              <a:t>Check safe light for distance and bulb wattage and proper </a:t>
            </a:r>
            <a:r>
              <a:rPr lang="en-US" altLang="en-US" dirty="0" smtClean="0"/>
              <a:t>filter</a:t>
            </a:r>
          </a:p>
          <a:p>
            <a:r>
              <a:rPr lang="en-US" altLang="en-US" dirty="0" smtClean="0"/>
              <a:t>If doing manual processing temperature checks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678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 smtClean="0"/>
              <a:t>Pressure/crescents</a:t>
            </a:r>
            <a:endParaRPr lang="en-US" altLang="en-US" dirty="0"/>
          </a:p>
        </p:txBody>
      </p:sp>
      <p:sp>
        <p:nvSpPr>
          <p:cNvPr id="14338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Finger crescent</a:t>
            </a:r>
          </a:p>
          <a:p>
            <a:pPr lvl="1"/>
            <a:r>
              <a:rPr lang="en-US" altLang="en-US" dirty="0" smtClean="0"/>
              <a:t>Appear black and focal crease mark on film</a:t>
            </a:r>
          </a:p>
          <a:p>
            <a:pPr lvl="1"/>
            <a:r>
              <a:rPr lang="en-US" altLang="en-US" dirty="0" smtClean="0"/>
              <a:t>Improper handling of film</a:t>
            </a:r>
          </a:p>
          <a:p>
            <a:pPr lvl="1"/>
            <a:r>
              <a:rPr lang="en-US" altLang="en-US" dirty="0" smtClean="0"/>
              <a:t>Prevention</a:t>
            </a:r>
          </a:p>
          <a:p>
            <a:pPr lvl="2"/>
            <a:r>
              <a:rPr lang="en-US" altLang="en-US" dirty="0" smtClean="0"/>
              <a:t>Take time</a:t>
            </a:r>
          </a:p>
          <a:p>
            <a:pPr lvl="2"/>
            <a:r>
              <a:rPr lang="en-US" altLang="en-US" dirty="0" smtClean="0"/>
              <a:t>Handle film by edges only</a:t>
            </a:r>
          </a:p>
        </p:txBody>
      </p:sp>
    </p:spTree>
    <p:extLst>
      <p:ext uri="{BB962C8B-B14F-4D97-AF65-F5344CB8AC3E}">
        <p14:creationId xmlns:p14="http://schemas.microsoft.com/office/powerpoint/2010/main" val="215474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 smtClean="0"/>
              <a:t>Scratches</a:t>
            </a:r>
            <a:br>
              <a:rPr lang="en-US" altLang="en-US" dirty="0" smtClean="0"/>
            </a:br>
            <a:endParaRPr lang="en-US" altLang="en-US" dirty="0"/>
          </a:p>
        </p:txBody>
      </p:sp>
      <p:sp>
        <p:nvSpPr>
          <p:cNvPr id="17410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Scratch in the emulsion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 smtClean="0"/>
              <a:t>Can appear black or white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 smtClean="0"/>
              <a:t>White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 smtClean="0"/>
              <a:t>Black</a:t>
            </a:r>
            <a:endParaRPr lang="en-US" alt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150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 smtClean="0"/>
              <a:t>Fingerprints</a:t>
            </a:r>
            <a:br>
              <a:rPr lang="en-US" altLang="en-US" dirty="0" smtClean="0"/>
            </a:br>
            <a:endParaRPr lang="en-US" altLang="en-US" dirty="0"/>
          </a:p>
        </p:txBody>
      </p:sp>
      <p:sp>
        <p:nvSpPr>
          <p:cNvPr id="22530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 smtClean="0"/>
              <a:t>Can be either black or white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dirty="0" smtClean="0"/>
              <a:t>White more common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 smtClean="0"/>
              <a:t>Prevention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dirty="0" smtClean="0"/>
              <a:t>Hands clean and dry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dirty="0" smtClean="0"/>
              <a:t>Touch only film edges</a:t>
            </a:r>
          </a:p>
        </p:txBody>
      </p:sp>
    </p:spTree>
    <p:extLst>
      <p:ext uri="{BB962C8B-B14F-4D97-AF65-F5344CB8AC3E}">
        <p14:creationId xmlns:p14="http://schemas.microsoft.com/office/powerpoint/2010/main" val="151822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 smtClean="0"/>
              <a:t>Static</a:t>
            </a:r>
            <a:br>
              <a:rPr lang="en-US" altLang="en-US" dirty="0" smtClean="0"/>
            </a:br>
            <a:endParaRPr lang="en-US" altLang="en-US" dirty="0"/>
          </a:p>
        </p:txBody>
      </p:sp>
      <p:sp>
        <p:nvSpPr>
          <p:cNvPr id="12290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Static electricity</a:t>
            </a:r>
          </a:p>
          <a:p>
            <a:pPr lvl="1"/>
            <a:r>
              <a:rPr lang="en-US" altLang="en-US" dirty="0" smtClean="0"/>
              <a:t>Prevention</a:t>
            </a:r>
          </a:p>
          <a:p>
            <a:pPr lvl="2"/>
            <a:r>
              <a:rPr lang="en-US" altLang="en-US" dirty="0" smtClean="0"/>
              <a:t>Remove film from box slowly</a:t>
            </a:r>
          </a:p>
          <a:p>
            <a:pPr lvl="2"/>
            <a:r>
              <a:rPr lang="en-US" altLang="en-US" dirty="0" smtClean="0"/>
              <a:t>Don’t drag film across surface as placing in cassette</a:t>
            </a:r>
          </a:p>
          <a:p>
            <a:pPr lvl="2"/>
            <a:r>
              <a:rPr lang="en-US" altLang="en-US" dirty="0" smtClean="0"/>
              <a:t>Moderate humidity</a:t>
            </a:r>
          </a:p>
          <a:p>
            <a:pPr lvl="2"/>
            <a:r>
              <a:rPr lang="en-US" altLang="en-US" dirty="0" smtClean="0"/>
              <a:t>Anti-static cassette cleaners</a:t>
            </a:r>
          </a:p>
        </p:txBody>
      </p:sp>
    </p:spTree>
    <p:extLst>
      <p:ext uri="{BB962C8B-B14F-4D97-AF65-F5344CB8AC3E}">
        <p14:creationId xmlns:p14="http://schemas.microsoft.com/office/powerpoint/2010/main" val="262756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Material in cassette/dirty screen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White and focal</a:t>
            </a:r>
          </a:p>
          <a:p>
            <a:r>
              <a:rPr lang="en-US" dirty="0" smtClean="0"/>
              <a:t>Visible light from screen can’t reach and expose film emulsion</a:t>
            </a:r>
          </a:p>
        </p:txBody>
      </p:sp>
    </p:spTree>
    <p:extLst>
      <p:ext uri="{BB962C8B-B14F-4D97-AF65-F5344CB8AC3E}">
        <p14:creationId xmlns:p14="http://schemas.microsoft.com/office/powerpoint/2010/main" val="3738249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 smtClean="0"/>
              <a:t>Film fog</a:t>
            </a:r>
            <a:endParaRPr lang="en-US" altLang="en-US" dirty="0"/>
          </a:p>
        </p:txBody>
      </p:sp>
      <p:sp>
        <p:nvSpPr>
          <p:cNvPr id="18434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Any unwanted film exposure turn part of film black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Before or after exposure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183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C7DB743205AF4D9227589E0BC22EAC" ma:contentTypeVersion="1" ma:contentTypeDescription="Create a new document." ma:contentTypeScope="" ma:versionID="87b71dd53161ae37c145744190ecc1ba">
  <xsd:schema xmlns:xsd="http://www.w3.org/2001/XMLSchema" xmlns:xs="http://www.w3.org/2001/XMLSchema" xmlns:p="http://schemas.microsoft.com/office/2006/metadata/properties" xmlns:ns2="ab63ab9e-4cb9-4297-aa1f-5a40ad970bcd" targetNamespace="http://schemas.microsoft.com/office/2006/metadata/properties" ma:root="true" ma:fieldsID="990cb9a270750691272d84620e38e94e" ns2:_="">
    <xsd:import namespace="ab63ab9e-4cb9-4297-aa1f-5a40ad970bc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3ab9e-4cb9-4297-aa1f-5a40ad970bc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CB0D07-02DF-472E-87AB-61E93BDC5593}"/>
</file>

<file path=customXml/itemProps2.xml><?xml version="1.0" encoding="utf-8"?>
<ds:datastoreItem xmlns:ds="http://schemas.openxmlformats.org/officeDocument/2006/customXml" ds:itemID="{CC1F0AB5-6812-4DA4-BADD-5965163BA8FA}"/>
</file>

<file path=customXml/itemProps3.xml><?xml version="1.0" encoding="utf-8"?>
<ds:datastoreItem xmlns:ds="http://schemas.openxmlformats.org/officeDocument/2006/customXml" ds:itemID="{23222F67-9898-4C80-BE0E-955D2BC0F9E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755</Words>
  <Application>Microsoft Office PowerPoint</Application>
  <PresentationFormat>On-screen Show (4:3)</PresentationFormat>
  <Paragraphs>192</Paragraphs>
  <Slides>39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Artifacts and Errors</vt:lpstr>
      <vt:lpstr>Artifact</vt:lpstr>
      <vt:lpstr>Film storage and handling artifacts</vt:lpstr>
      <vt:lpstr>Pressure/crescents</vt:lpstr>
      <vt:lpstr>Scratches </vt:lpstr>
      <vt:lpstr>Fingerprints </vt:lpstr>
      <vt:lpstr>Static </vt:lpstr>
      <vt:lpstr>Material in cassette/dirty screen</vt:lpstr>
      <vt:lpstr>Film fog</vt:lpstr>
      <vt:lpstr>Light leak</vt:lpstr>
      <vt:lpstr>Positioning artifacts</vt:lpstr>
      <vt:lpstr>Magnification</vt:lpstr>
      <vt:lpstr>Distortion</vt:lpstr>
      <vt:lpstr>Grid cutoff</vt:lpstr>
      <vt:lpstr>Patient rotation</vt:lpstr>
      <vt:lpstr>Cassette upside down</vt:lpstr>
      <vt:lpstr>Exposure artifacts</vt:lpstr>
      <vt:lpstr>PowerPoint Presentation</vt:lpstr>
      <vt:lpstr>PowerPoint Presentation</vt:lpstr>
      <vt:lpstr>Other Types of Artifacts</vt:lpstr>
      <vt:lpstr>Other Types of Artifacts</vt:lpstr>
      <vt:lpstr>Other Types of Artifacts</vt:lpstr>
      <vt:lpstr>Other Types of Artifacts</vt:lpstr>
      <vt:lpstr>Other Types of Artifacts</vt:lpstr>
      <vt:lpstr>Quality Control</vt:lpstr>
      <vt:lpstr>Quality Control Program</vt:lpstr>
      <vt:lpstr>Purpose</vt:lpstr>
      <vt:lpstr>QC in Veterinary Radiology</vt:lpstr>
      <vt:lpstr>Equipment</vt:lpstr>
      <vt:lpstr>SID-source image distance</vt:lpstr>
      <vt:lpstr>Perpendicularity</vt:lpstr>
      <vt:lpstr>X-ray Apparatus</vt:lpstr>
      <vt:lpstr>X-ray Apparatus Cont.</vt:lpstr>
      <vt:lpstr>X-ray Apparatus Cont.</vt:lpstr>
      <vt:lpstr>Viewbox Uniformity</vt:lpstr>
      <vt:lpstr>Light Field/X-ray Field Alignment</vt:lpstr>
      <vt:lpstr>Screen-Film Contact</vt:lpstr>
      <vt:lpstr>Calibration</vt:lpstr>
      <vt:lpstr>Darkroom QC</vt:lpstr>
    </vt:vector>
  </TitlesOfParts>
  <Company>Office 2004 Test Drive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Artifacts and Errors</dc:title>
  <dc:creator>Office 2004 Test Drive User</dc:creator>
  <cp:lastModifiedBy>acranedvm</cp:lastModifiedBy>
  <cp:revision>87</cp:revision>
  <dcterms:created xsi:type="dcterms:W3CDTF">2008-08-13T14:54:37Z</dcterms:created>
  <dcterms:modified xsi:type="dcterms:W3CDTF">2017-04-21T20:04:02Z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0x01010011C7DB743205AF4D9227589E0BC22EAC</vt:lpwstr>
  </property>
</Properties>
</file>